
<file path=[Content_Types].xml><?xml version="1.0" encoding="utf-8"?>
<Types xmlns="http://schemas.openxmlformats.org/package/2006/content-types"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3" Target="docProps/app.xml" Type="http://schemas.openxmlformats.org/officeDocument/2006/relationships/extended-properties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2"/>
  </p:notesMasterIdLst>
  <p:sldIdLst>
    <p:sldId id="258" r:id="rId3"/>
    <p:sldId id="360" r:id="rId4"/>
    <p:sldId id="426" r:id="rId5"/>
    <p:sldId id="420" r:id="rId6"/>
    <p:sldId id="431" r:id="rId7"/>
    <p:sldId id="436" r:id="rId8"/>
    <p:sldId id="439" r:id="rId9"/>
    <p:sldId id="437" r:id="rId10"/>
    <p:sldId id="438" r:id="rId11"/>
    <p:sldId id="429" r:id="rId12"/>
    <p:sldId id="442" r:id="rId13"/>
    <p:sldId id="448" r:id="rId14"/>
    <p:sldId id="449" r:id="rId15"/>
    <p:sldId id="443" r:id="rId16"/>
    <p:sldId id="432" r:id="rId17"/>
    <p:sldId id="447" r:id="rId18"/>
    <p:sldId id="433" r:id="rId19"/>
    <p:sldId id="374" r:id="rId20"/>
    <p:sldId id="430" r:id="rId21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19" autoAdjust="0"/>
    <p:restoredTop sz="94660"/>
  </p:normalViewPr>
  <p:slideViewPr>
    <p:cSldViewPr>
      <p:cViewPr varScale="1">
        <p:scale>
          <a:sx n="69" d="100"/>
          <a:sy n="69" d="100"/>
        </p:scale>
        <p:origin x="204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8.xml" Type="http://schemas.openxmlformats.org/officeDocument/2006/relationships/slide"/><Relationship Id="rId11" Target="slides/slide9.xml" Type="http://schemas.openxmlformats.org/officeDocument/2006/relationships/slide"/><Relationship Id="rId12" Target="slides/slide10.xml" Type="http://schemas.openxmlformats.org/officeDocument/2006/relationships/slide"/><Relationship Id="rId13" Target="slides/slide11.xml" Type="http://schemas.openxmlformats.org/officeDocument/2006/relationships/slide"/><Relationship Id="rId14" Target="slides/slide12.xml" Type="http://schemas.openxmlformats.org/officeDocument/2006/relationships/slide"/><Relationship Id="rId15" Target="slides/slide13.xml" Type="http://schemas.openxmlformats.org/officeDocument/2006/relationships/slide"/><Relationship Id="rId16" Target="slides/slide14.xml" Type="http://schemas.openxmlformats.org/officeDocument/2006/relationships/slide"/><Relationship Id="rId17" Target="slides/slide15.xml" Type="http://schemas.openxmlformats.org/officeDocument/2006/relationships/slide"/><Relationship Id="rId18" Target="slides/slide16.xml" Type="http://schemas.openxmlformats.org/officeDocument/2006/relationships/slide"/><Relationship Id="rId19" Target="slides/slide17.xml" Type="http://schemas.openxmlformats.org/officeDocument/2006/relationships/slide"/><Relationship Id="rId2" Target="slideMasters/slideMaster2.xml" Type="http://schemas.openxmlformats.org/officeDocument/2006/relationships/slideMaster"/><Relationship Id="rId20" Target="slides/slide18.xml" Type="http://schemas.openxmlformats.org/officeDocument/2006/relationships/slide"/><Relationship Id="rId21" Target="slides/slide19.xml" Type="http://schemas.openxmlformats.org/officeDocument/2006/relationships/slide"/><Relationship Id="rId22" Target="notesMasters/notesMaster1.xml" Type="http://schemas.openxmlformats.org/officeDocument/2006/relationships/notesMaster"/><Relationship Id="rId23" Target="presProps.xml" Type="http://schemas.openxmlformats.org/officeDocument/2006/relationships/presProps"/><Relationship Id="rId24" Target="viewProps.xml" Type="http://schemas.openxmlformats.org/officeDocument/2006/relationships/viewProps"/><Relationship Id="rId25" Target="theme/theme1.xml" Type="http://schemas.openxmlformats.org/officeDocument/2006/relationships/theme"/><Relationship Id="rId26" Target="tableStyles.xml" Type="http://schemas.openxmlformats.org/officeDocument/2006/relationships/tableStyles"/><Relationship Id="rId3" Target="slides/slide1.xml" Type="http://schemas.openxmlformats.org/officeDocument/2006/relationships/slide"/><Relationship Id="rId4" Target="slides/slide2.xml" Type="http://schemas.openxmlformats.org/officeDocument/2006/relationships/slide"/><Relationship Id="rId5" Target="slides/slide3.xml" Type="http://schemas.openxmlformats.org/officeDocument/2006/relationships/slide"/><Relationship Id="rId6" Target="slides/slide4.xml" Type="http://schemas.openxmlformats.org/officeDocument/2006/relationships/slide"/><Relationship Id="rId7" Target="slides/slide5.xml" Type="http://schemas.openxmlformats.org/officeDocument/2006/relationships/slide"/><Relationship Id="rId8" Target="slides/slide6.xml" Type="http://schemas.openxmlformats.org/officeDocument/2006/relationships/slide"/><Relationship Id="rId9" Target="slides/slide7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00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http://www.basicconfig.com/linux/linux_fdisk_command_check_hard_disk_partitions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90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242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68512"/>
      </p:ext>
    </p:extLst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3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theme/theme1.xml" Type="http://schemas.openxmlformats.org/officeDocument/2006/relationships/theme"/><Relationship Id="rId8" Target="../media/image1.png" Type="http://schemas.openxmlformats.org/officeDocument/2006/relationships/image"/></Relationships>
</file>

<file path=ppt/slideMasters/_rels/slideMaster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slideLayouts/slideLayout16.xml" Type="http://schemas.openxmlformats.org/officeDocument/2006/relationships/slideLayout"/><Relationship Id="rId11" Target="../slideLayouts/slideLayout17.xml" Type="http://schemas.openxmlformats.org/officeDocument/2006/relationships/slideLayout"/><Relationship Id="rId12" Target="../theme/theme2.xml" Type="http://schemas.openxmlformats.org/officeDocument/2006/relationships/theme"/><Relationship Id="rId2" Target="../slideLayouts/slideLayout8.xml" Type="http://schemas.openxmlformats.org/officeDocument/2006/relationships/slideLayout"/><Relationship Id="rId3" Target="../slideLayouts/slideLayout9.xml" Type="http://schemas.openxmlformats.org/officeDocument/2006/relationships/slideLayout"/><Relationship Id="rId4" Target="../slideLayouts/slideLayout10.xml" Type="http://schemas.openxmlformats.org/officeDocument/2006/relationships/slideLayout"/><Relationship Id="rId5" Target="../slideLayouts/slideLayout11.xml" Type="http://schemas.openxmlformats.org/officeDocument/2006/relationships/slideLayout"/><Relationship Id="rId6" Target="../slideLayouts/slideLayout12.xml" Type="http://schemas.openxmlformats.org/officeDocument/2006/relationships/slideLayout"/><Relationship Id="rId7" Target="../slideLayouts/slideLayout13.xml" Type="http://schemas.openxmlformats.org/officeDocument/2006/relationships/slideLayout"/><Relationship Id="rId8" Target="../slideLayouts/slideLayout14.xml" Type="http://schemas.openxmlformats.org/officeDocument/2006/relationships/slideLayout"/><Relationship Id="rId9" Target="../slideLayouts/slideLayout15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6.xml" Type="http://schemas.openxmlformats.org/officeDocument/2006/relationships/slideLayout"/><Relationship Id="rId2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5.xml" Type="http://schemas.openxmlformats.org/officeDocument/2006/relationships/notesSlide"/></Relationships>
</file>

<file path=ppt/slides/_rels/slide1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www.thegeekstuff.com/2011/09/parted-command-examples/" TargetMode="External" Type="http://schemas.openxmlformats.org/officeDocument/2006/relationships/hyperlink"/><Relationship Id="rId3" Target="https://www.linuxtechi.com/create-disk-partitions-parted-command-linux/" TargetMode="External" Type="http://schemas.openxmlformats.org/officeDocument/2006/relationships/hyperlink"/></Relationships>
</file>

<file path=ppt/slides/_rels/slide1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www.tuxfiles.org/linuxhelp/fstab.html" TargetMode="External" Type="http://schemas.openxmlformats.org/officeDocument/2006/relationships/hyperlink"/></Relationships>
</file>

<file path=ppt/slides/_rels/slide1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s://www.win.tue.nl/~aeb/partitions/" TargetMode="External" Type="http://schemas.openxmlformats.org/officeDocument/2006/relationships/hyperlink"/><Relationship Id="rId3" Target="http://www.skullbox.net/newsda.php" TargetMode="External" Type="http://schemas.openxmlformats.org/officeDocument/2006/relationships/hyperlink"/><Relationship Id="rId4" Target="https://tldp.org/HOWTO/Partition/" TargetMode="External" Type="http://schemas.openxmlformats.org/officeDocument/2006/relationships/hyperlink"/><Relationship Id="rId5" Target="http://windowsbulletin.com/fstab/" TargetMode="External" Type="http://schemas.openxmlformats.org/officeDocument/2006/relationships/hyperlink"/><Relationship Id="rId6" Target="http://www.cgsecurity.org/wiki/TestDisk" TargetMode="External" Type="http://schemas.openxmlformats.org/officeDocument/2006/relationships/hyperlink"/><Relationship Id="rId7" Target="https://www.howtogeek.com/howto/37659/the-beginners-guide-to-linux-disk-utilities/" TargetMode="External" Type="http://schemas.openxmlformats.org/officeDocument/2006/relationships/hyperlink"/><Relationship Id="rId8" Target="https://www.linuxjournal.com/article/193" TargetMode="External" Type="http://schemas.openxmlformats.org/officeDocument/2006/relationships/hyperlink"/><Relationship Id="rId9" Target="http://linuxreviews.org/man/fsck/index.html.en" TargetMode="External" Type="http://schemas.openxmlformats.org/officeDocument/2006/relationships/hyperlink"/></Relationships>
</file>

<file path=ppt/slides/_rels/slide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s://www.youtube.com/watch?v=TQ5m6TgzWx0" TargetMode="External" Type="http://schemas.openxmlformats.org/officeDocument/2006/relationships/hyperlink"/></Relationships>
</file>

<file path=ppt/slides/_rels/slide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3.JP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8.png" Type="http://schemas.openxmlformats.org/officeDocument/2006/relationships/image"/><Relationship Id="rId4" Target="../media/image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4.xml" Type="http://schemas.openxmlformats.org/officeDocument/2006/relationships/notesSlide"/><Relationship Id="rId3" Target="http://pysdm.sourceforge.net/" TargetMode="External" Type="http://schemas.openxmlformats.org/officeDocument/2006/relationships/hyperlink"/><Relationship Id="rId4" Target="https://gparted.org/" TargetMode="External" Type="http://schemas.openxmlformats.org/officeDocument/2006/relationships/hyperlink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 noGrp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dirty="0" lang="en-US" sz="4400"/>
              <a:t>CYBR 4423</a:t>
            </a:r>
            <a:br>
              <a:rPr dirty="0" lang="en-US" sz="4400"/>
            </a:br>
            <a:r>
              <a:rPr dirty="0" lang="en-US" sz="440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anchor="b" bIns="0" lIns="0" rIns="0" tIns="0" wrap="square">
            <a:spAutoFit/>
          </a:bodyPr>
          <a:lstStyle>
            <a:lvl1pPr algn="ctr">
              <a:defRPr b="1" i="0" sz="495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dirty="0" kern="0" lang="en-US" sz="4000"/>
              <a:t>Storage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err="1" lang="en-US"/>
              <a:t>fdisk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07884"/>
            <a:ext cx="8528685" cy="1341120"/>
          </a:xfrm>
        </p:spPr>
        <p:txBody>
          <a:bodyPr>
            <a:normAutofit/>
          </a:bodyPr>
          <a:lstStyle/>
          <a:p>
            <a:r>
              <a:rPr dirty="0" err="1" lang="en-US"/>
              <a:t>fdisk</a:t>
            </a:r>
            <a:r>
              <a:rPr dirty="0" lang="en-US"/>
              <a:t> provides a command-based interface</a:t>
            </a:r>
          </a:p>
        </p:txBody>
      </p:sp>
      <p:pic>
        <p:nvPicPr>
          <p:cNvPr descr="fdisk command actions m: help d: delete partition n: add a new partition p: print the partition table q: cancel changes w: save changes" id="5" name="Picture 4" title="fdis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57" y="1371600"/>
            <a:ext cx="8675370" cy="4861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04" y="73699"/>
            <a:ext cx="9169695" cy="553998"/>
          </a:xfrm>
        </p:spPr>
        <p:txBody>
          <a:bodyPr/>
          <a:lstStyle/>
          <a:p>
            <a:r>
              <a:rPr dirty="0" err="1" lang="en-US"/>
              <a:t>cfdisk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89" y="810071"/>
            <a:ext cx="8675370" cy="461665"/>
          </a:xfrm>
        </p:spPr>
        <p:txBody>
          <a:bodyPr/>
          <a:lstStyle/>
          <a:p>
            <a:r>
              <a:rPr dirty="0" err="1" lang="en-US"/>
              <a:t>cfdisk</a:t>
            </a:r>
            <a:r>
              <a:rPr dirty="0" lang="en-US"/>
              <a:t> provides a text user interface</a:t>
            </a:r>
          </a:p>
        </p:txBody>
      </p:sp>
      <p:pic>
        <p:nvPicPr>
          <p:cNvPr descr="cfdisk provides a text user interface" id="5" name="Picture 4" title="cfdis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22" y="1676400"/>
            <a:ext cx="8762048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015663"/>
          </a:xfrm>
        </p:spPr>
        <p:txBody>
          <a:bodyPr/>
          <a:lstStyle/>
          <a:p>
            <a:r>
              <a:rPr dirty="0" lang="en-US"/>
              <a:t>You have the following error</a:t>
            </a:r>
          </a:p>
          <a:p>
            <a:pPr lvl="1"/>
            <a:r>
              <a:rPr dirty="0" err="1" lang="en-US"/>
              <a:t>cfdisk</a:t>
            </a:r>
            <a:r>
              <a:rPr dirty="0" lang="en-US"/>
              <a:t> </a:t>
            </a:r>
            <a:r>
              <a:rPr dirty="0" err="1" lang="en-US"/>
              <a:t>sdb</a:t>
            </a:r>
            <a:r>
              <a:rPr dirty="0" lang="en-US"/>
              <a:t>		//use full path /</a:t>
            </a:r>
            <a:r>
              <a:rPr dirty="0" err="1" lang="en-US"/>
              <a:t>dev</a:t>
            </a:r>
            <a:r>
              <a:rPr dirty="0" lang="en-US"/>
              <a:t>/</a:t>
            </a:r>
            <a:r>
              <a:rPr dirty="0" err="1" lang="en-US"/>
              <a:t>sdb</a:t>
            </a:r>
            <a:endParaRPr dirty="0" lang="en-US"/>
          </a:p>
          <a:p>
            <a:pPr lvl="1"/>
            <a:r>
              <a:rPr dirty="0" lang="en-US"/>
              <a:t>Make sure </a:t>
            </a:r>
            <a:r>
              <a:rPr dirty="0" err="1" lang="en-US"/>
              <a:t>sdb</a:t>
            </a:r>
            <a:r>
              <a:rPr dirty="0" lang="en-US"/>
              <a:t> is in the /</a:t>
            </a:r>
            <a:r>
              <a:rPr dirty="0" err="1" lang="en-US"/>
              <a:t>dev</a:t>
            </a:r>
            <a:r>
              <a:rPr dirty="0" lang="en-US"/>
              <a:t> directory</a:t>
            </a:r>
          </a:p>
        </p:txBody>
      </p:sp>
      <p:pic>
        <p:nvPicPr>
          <p:cNvPr descr="Screenshot that cannot open disk drive. " id="5" name="Picture 4" title="Error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" y="3383281"/>
            <a:ext cx="7040880" cy="385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21400"/>
      </p:ext>
    </p:extLst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 sz="3960"/>
              <a:t>Steps to Add a Storage Device/Partition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Add a new disk device if needed</a:t>
            </a:r>
          </a:p>
          <a:p>
            <a:pPr lvl="1"/>
            <a:endParaRPr dirty="0" lang="en-US"/>
          </a:p>
          <a:p>
            <a:r>
              <a:rPr dirty="0" lang="en-US"/>
              <a:t>Partition the disk</a:t>
            </a:r>
          </a:p>
          <a:p>
            <a:pPr lvl="1"/>
            <a:r>
              <a:rPr dirty="0" lang="en-US"/>
              <a:t>Use </a:t>
            </a:r>
            <a:r>
              <a:rPr dirty="0" err="1" lang="en-US"/>
              <a:t>fdisk</a:t>
            </a:r>
            <a:r>
              <a:rPr dirty="0" lang="en-US"/>
              <a:t>, </a:t>
            </a:r>
            <a:r>
              <a:rPr dirty="0" err="1" lang="en-US"/>
              <a:t>cfdisk</a:t>
            </a:r>
            <a:r>
              <a:rPr dirty="0" lang="en-US"/>
              <a:t>, or any GUI tools</a:t>
            </a:r>
          </a:p>
          <a:p>
            <a:pPr lvl="1"/>
            <a:endParaRPr dirty="0" lang="en-US"/>
          </a:p>
          <a:p>
            <a:r>
              <a:rPr dirty="0" lang="en-US"/>
              <a:t>Create a file system (formatting)</a:t>
            </a:r>
          </a:p>
          <a:p>
            <a:pPr lvl="1"/>
            <a:r>
              <a:rPr dirty="0" lang="en-US"/>
              <a:t>Use "</a:t>
            </a:r>
            <a:r>
              <a:rPr dirty="0" err="1" lang="en-US"/>
              <a:t>mkfs</a:t>
            </a:r>
            <a:r>
              <a:rPr dirty="0" lang="en-US"/>
              <a:t>" command</a:t>
            </a:r>
          </a:p>
          <a:p>
            <a:pPr lvl="1"/>
            <a:endParaRPr dirty="0" lang="en-US"/>
          </a:p>
          <a:p>
            <a:r>
              <a:rPr dirty="0" lang="en-US"/>
              <a:t>Mount to the directory hierarchy</a:t>
            </a:r>
          </a:p>
          <a:p>
            <a:pPr lvl="1"/>
            <a:r>
              <a:rPr dirty="0" lang="en-US"/>
              <a:t>Create a new mount point (directory) if needed</a:t>
            </a:r>
          </a:p>
          <a:p>
            <a:pPr lvl="1"/>
            <a:r>
              <a:rPr dirty="0" lang="en-US"/>
              <a:t>Use "mount" command to access the new partition</a:t>
            </a:r>
          </a:p>
          <a:p>
            <a:pPr lvl="1"/>
            <a:r>
              <a:rPr dirty="0" lang="en-US"/>
              <a:t>Add an entry to "/etc/</a:t>
            </a:r>
            <a:r>
              <a:rPr dirty="0" err="1" lang="en-US"/>
              <a:t>fstab</a:t>
            </a:r>
            <a:r>
              <a:rPr dirty="0" lang="en-US"/>
              <a:t>" to auto mount it at system startup.</a:t>
            </a:r>
          </a:p>
        </p:txBody>
      </p:sp>
    </p:spTree>
    <p:extLst>
      <p:ext uri="{BB962C8B-B14F-4D97-AF65-F5344CB8AC3E}">
        <p14:creationId xmlns:p14="http://schemas.microsoft.com/office/powerpoint/2010/main" val="851685301"/>
      </p:ext>
    </p:extLst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pecify a file system type when using mkfs" id="7" name="Picture 6" title="specify a file system ty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623930"/>
            <a:ext cx="4515803" cy="20535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Make File System (Formatting)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152" y="1143000"/>
            <a:ext cx="9304020" cy="5029200"/>
          </a:xfrm>
        </p:spPr>
        <p:txBody>
          <a:bodyPr>
            <a:normAutofit/>
          </a:bodyPr>
          <a:lstStyle/>
          <a:p>
            <a:r>
              <a:rPr dirty="0" lang="en-US"/>
              <a:t>Before a partition can be accessed, it needs to be </a:t>
            </a:r>
          </a:p>
          <a:p>
            <a:pPr lvl="1"/>
            <a:r>
              <a:rPr dirty="0" i="1" lang="en-US"/>
              <a:t>formatted</a:t>
            </a:r>
            <a:r>
              <a:rPr dirty="0" lang="en-US"/>
              <a:t>, or have a file system created, and</a:t>
            </a:r>
          </a:p>
          <a:p>
            <a:pPr lvl="1"/>
            <a:r>
              <a:rPr dirty="0" i="1" lang="en-US"/>
              <a:t>mounted</a:t>
            </a:r>
            <a:r>
              <a:rPr dirty="0" lang="en-US"/>
              <a:t> to the current directory structure</a:t>
            </a:r>
          </a:p>
          <a:p>
            <a:pPr lvl="1"/>
            <a:endParaRPr dirty="0" lang="en-US"/>
          </a:p>
          <a:p>
            <a:r>
              <a:rPr dirty="0" lang="en-US"/>
              <a:t>Use the "</a:t>
            </a:r>
            <a:r>
              <a:rPr dirty="0" err="1" lang="en-US"/>
              <a:t>mkfs</a:t>
            </a:r>
            <a:r>
              <a:rPr dirty="0" lang="en-US"/>
              <a:t>" command to format the partition</a:t>
            </a:r>
          </a:p>
          <a:p>
            <a:pPr lvl="1"/>
            <a:r>
              <a:rPr dirty="0" lang="en-US"/>
              <a:t>Use the default file system type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r>
              <a:rPr dirty="0" lang="en-US"/>
              <a:t>Explicitly specify a file system type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unting examples" id="8" name="Picture 7" title="mounting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64" y="3394319"/>
            <a:ext cx="8608336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Mounting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037" y="958681"/>
            <a:ext cx="8539163" cy="2047801"/>
          </a:xfrm>
        </p:spPr>
        <p:txBody>
          <a:bodyPr>
            <a:normAutofit fontScale="85000" lnSpcReduction="10000"/>
          </a:bodyPr>
          <a:lstStyle/>
          <a:p>
            <a:r>
              <a:rPr dirty="0" lang="en-US">
                <a:latin typeface="+mn-lt"/>
              </a:rPr>
              <a:t>Mounting is the operation of attaching of an additional file system to the currently accessible file system</a:t>
            </a:r>
          </a:p>
          <a:p>
            <a:pPr lvl="1"/>
            <a:endParaRPr dirty="0" lang="en-US" sz="3300"/>
          </a:p>
          <a:p>
            <a:r>
              <a:rPr dirty="0" lang="en-US" sz="3300">
                <a:latin typeface="+mn-lt"/>
              </a:rPr>
              <a:t>Removing the connection between the mounted device and the rest of the file system is referred to as </a:t>
            </a:r>
            <a:r>
              <a:rPr dirty="0" err="1" i="1" lang="en-US" sz="3300">
                <a:latin typeface="+mn-lt"/>
              </a:rPr>
              <a:t>unmounting</a:t>
            </a:r>
            <a:endParaRPr dirty="0" lang="en-US" sz="330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parted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585323"/>
          </a:xfrm>
        </p:spPr>
        <p:txBody>
          <a:bodyPr/>
          <a:lstStyle/>
          <a:p>
            <a:r>
              <a:rPr dirty="0" lang="en-US"/>
              <a:t>parted (partition editor) is a GNU project to manage disk, partition, and file system.</a:t>
            </a:r>
          </a:p>
          <a:p>
            <a:pPr lvl="1"/>
            <a:endParaRPr dirty="0" lang="en-US"/>
          </a:p>
          <a:p>
            <a:r>
              <a:rPr dirty="0" lang="en-US">
                <a:hlinkClick r:id="rId2"/>
              </a:rPr>
              <a:t>Command reference and examples</a:t>
            </a:r>
            <a:endParaRPr dirty="0" lang="en-US"/>
          </a:p>
          <a:p>
            <a:r>
              <a:rPr dirty="0" lang="en-US">
                <a:hlinkClick r:id="rId3"/>
              </a:rPr>
              <a:t>How to Create Disk Partitions with Parted Command in Linux </a:t>
            </a:r>
            <a:endParaRPr dirty="0"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Automatic Mounting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492990"/>
          </a:xfrm>
        </p:spPr>
        <p:txBody>
          <a:bodyPr/>
          <a:lstStyle/>
          <a:p>
            <a:r>
              <a:rPr dirty="0" lang="en-US"/>
              <a:t>All current mounts are maintained in the file /etc/</a:t>
            </a:r>
            <a:r>
              <a:rPr dirty="0" err="1" lang="en-US"/>
              <a:t>mtab</a:t>
            </a:r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All auto-mounting entries are maintained in the file </a:t>
            </a:r>
            <a:r>
              <a:rPr b="1" dirty="0" lang="en-US"/>
              <a:t>/etc/</a:t>
            </a:r>
            <a:r>
              <a:rPr b="1" dirty="0" err="1" lang="en-US"/>
              <a:t>fstab</a:t>
            </a:r>
            <a:endParaRPr b="1" dirty="0" lang="en-US"/>
          </a:p>
          <a:p>
            <a:pPr lvl="1"/>
            <a:r>
              <a:rPr dirty="0" lang="en-US"/>
              <a:t>Add an entry (columns separated by tab)</a:t>
            </a:r>
          </a:p>
          <a:p>
            <a:pPr lvl="1"/>
            <a:endParaRPr dirty="0" lang="en-US"/>
          </a:p>
          <a:p>
            <a:pPr lvl="1"/>
            <a:r>
              <a:rPr dirty="0" lang="en-US"/>
              <a:t>View more at </a:t>
            </a:r>
            <a:r>
              <a:rPr dirty="0" lang="en-US">
                <a:hlinkClick r:id="rId2"/>
              </a:rPr>
              <a:t>Windows Bulletin Tutorials</a:t>
            </a:r>
            <a:endParaRPr dirty="0"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2125980"/>
            <a:ext cx="8675370" cy="4786472"/>
          </a:xfrm>
        </p:spPr>
        <p:txBody>
          <a:bodyPr>
            <a:normAutofit/>
          </a:bodyPr>
          <a:lstStyle/>
          <a:p>
            <a:r>
              <a:rPr dirty="0" lang="en-US"/>
              <a:t>Key concepts and terms</a:t>
            </a:r>
          </a:p>
          <a:p>
            <a:pPr lvl="1"/>
            <a:r>
              <a:rPr dirty="0" lang="en-US"/>
              <a:t>Device file, block device, character device</a:t>
            </a:r>
          </a:p>
          <a:p>
            <a:pPr lvl="1"/>
            <a:r>
              <a:rPr dirty="0" lang="en-US"/>
              <a:t>Disk partition, partitioning</a:t>
            </a:r>
          </a:p>
          <a:p>
            <a:pPr lvl="1"/>
            <a:r>
              <a:rPr dirty="0" lang="en-US"/>
              <a:t>Primary, extended, logical partition</a:t>
            </a:r>
          </a:p>
          <a:p>
            <a:pPr lvl="1"/>
            <a:r>
              <a:rPr dirty="0" lang="en-US"/>
              <a:t>Partition naming</a:t>
            </a:r>
          </a:p>
          <a:p>
            <a:pPr lvl="1"/>
            <a:r>
              <a:rPr dirty="0" lang="en-US"/>
              <a:t>File system</a:t>
            </a:r>
          </a:p>
          <a:p>
            <a:pPr lvl="1"/>
            <a:r>
              <a:rPr dirty="0" lang="en-US"/>
              <a:t>Mounting, </a:t>
            </a:r>
            <a:r>
              <a:rPr dirty="0" err="1" lang="en-US"/>
              <a:t>unmounting</a:t>
            </a:r>
            <a:r>
              <a:rPr dirty="0" lang="en-US"/>
              <a:t>, auto mounting</a:t>
            </a:r>
          </a:p>
          <a:p>
            <a:pPr lvl="1"/>
            <a:r>
              <a:rPr dirty="0" lang="en-US"/>
              <a:t>/dev directory</a:t>
            </a:r>
          </a:p>
          <a:p>
            <a:pPr lvl="1"/>
            <a:endParaRPr dirty="0" lang="en-US"/>
          </a:p>
          <a:p>
            <a:r>
              <a:rPr dirty="0" lang="en-US"/>
              <a:t>Key practices</a:t>
            </a:r>
          </a:p>
          <a:p>
            <a:pPr lvl="1"/>
            <a:r>
              <a:rPr dirty="0" lang="en-US"/>
              <a:t>Use "</a:t>
            </a:r>
            <a:r>
              <a:rPr dirty="0" err="1" lang="en-US"/>
              <a:t>fdisk</a:t>
            </a:r>
            <a:r>
              <a:rPr dirty="0" lang="en-US"/>
              <a:t>" or "</a:t>
            </a:r>
            <a:r>
              <a:rPr dirty="0" err="1" lang="en-US"/>
              <a:t>cfdisk</a:t>
            </a:r>
            <a:r>
              <a:rPr dirty="0" lang="en-US"/>
              <a:t>" to manage partitions: view, add, delete</a:t>
            </a:r>
          </a:p>
          <a:p>
            <a:pPr lvl="1"/>
            <a:r>
              <a:rPr dirty="0" lang="en-US"/>
              <a:t>Use "</a:t>
            </a:r>
            <a:r>
              <a:rPr dirty="0" err="1" lang="en-US"/>
              <a:t>mkfs</a:t>
            </a:r>
            <a:r>
              <a:rPr dirty="0" lang="en-US"/>
              <a:t>" to format a partition</a:t>
            </a:r>
          </a:p>
          <a:p>
            <a:pPr lvl="1"/>
            <a:r>
              <a:rPr dirty="0" lang="en-US"/>
              <a:t>Manage mounting using "mount" and "</a:t>
            </a:r>
            <a:r>
              <a:rPr dirty="0" err="1" lang="en-US"/>
              <a:t>umount</a:t>
            </a:r>
            <a:r>
              <a:rPr dirty="0" lang="en-US"/>
              <a:t>" command</a:t>
            </a:r>
          </a:p>
          <a:p>
            <a:pPr lvl="1"/>
            <a:r>
              <a:rPr dirty="0" lang="en-US"/>
              <a:t>Understand and edit the /etc/</a:t>
            </a:r>
            <a:r>
              <a:rPr dirty="0" err="1" lang="en-US"/>
              <a:t>fstab</a:t>
            </a:r>
            <a:r>
              <a:rPr dirty="0" lang="en-US"/>
              <a:t> file</a:t>
            </a:r>
          </a:p>
          <a:p>
            <a:pPr lvl="1"/>
            <a:r>
              <a:rPr dirty="0" lang="en-US"/>
              <a:t>Other commands and tools: du, </a:t>
            </a:r>
            <a:r>
              <a:rPr dirty="0" err="1" lang="en-US"/>
              <a:t>df</a:t>
            </a:r>
            <a:r>
              <a:rPr dirty="0" lang="en-US"/>
              <a:t>, parted, e2fsck</a:t>
            </a:r>
          </a:p>
        </p:txBody>
      </p:sp>
    </p:spTree>
    <p:extLst>
      <p:ext uri="{BB962C8B-B14F-4D97-AF65-F5344CB8AC3E}">
        <p14:creationId xmlns:p14="http://schemas.microsoft.com/office/powerpoint/2010/main" val="2626567186"/>
      </p:ext>
    </p:extLst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Good Readings and Resources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dirty="0" lang="en-US">
                <a:hlinkClick r:id="rId2"/>
              </a:rPr>
              <a:t>Disk partitions</a:t>
            </a:r>
            <a:endParaRPr dirty="0" lang="en-US"/>
          </a:p>
          <a:p>
            <a:pPr lvl="1" marL="377190"/>
            <a:endParaRPr dirty="0" lang="en-US"/>
          </a:p>
          <a:p>
            <a:r>
              <a:rPr dirty="0" lang="en-US">
                <a:hlinkClick r:id="rId3"/>
              </a:rPr>
              <a:t>Adding a Hard Drive in Linux</a:t>
            </a:r>
            <a:endParaRPr dirty="0" lang="en-US"/>
          </a:p>
          <a:p>
            <a:pPr lvl="1" marL="377190"/>
            <a:endParaRPr dirty="0" lang="en-US"/>
          </a:p>
          <a:p>
            <a:r>
              <a:rPr dirty="0" lang="en-US">
                <a:hlinkClick r:id="rId4"/>
              </a:rPr>
              <a:t>Linux partition </a:t>
            </a:r>
            <a:r>
              <a:rPr dirty="0" err="1" lang="en-US">
                <a:hlinkClick r:id="rId4"/>
              </a:rPr>
              <a:t>HowTo</a:t>
            </a:r>
            <a:endParaRPr dirty="0" lang="en-US"/>
          </a:p>
          <a:p>
            <a:pPr lvl="1" marL="377190"/>
            <a:endParaRPr dirty="0" lang="en-US"/>
          </a:p>
          <a:p>
            <a:r>
              <a:rPr dirty="0" lang="en-US">
                <a:hlinkClick r:id="rId5"/>
              </a:rPr>
              <a:t>How to edit and understand /etc/</a:t>
            </a:r>
            <a:r>
              <a:rPr dirty="0" err="1" lang="en-US">
                <a:hlinkClick r:id="rId5"/>
              </a:rPr>
              <a:t>fstab</a:t>
            </a:r>
            <a:endParaRPr dirty="0" lang="en-US"/>
          </a:p>
          <a:p>
            <a:endParaRPr dirty="0" lang="en-US"/>
          </a:p>
          <a:p>
            <a:r>
              <a:rPr dirty="0" err="1" lang="en-US">
                <a:hlinkClick r:id="rId6"/>
              </a:rPr>
              <a:t>TestDisk</a:t>
            </a:r>
            <a:r>
              <a:rPr dirty="0" lang="en-US">
                <a:hlinkClick r:id="rId6"/>
              </a:rPr>
              <a:t>, </a:t>
            </a:r>
            <a:r>
              <a:rPr dirty="0" err="1" lang="en-US">
                <a:hlinkClick r:id="rId6"/>
              </a:rPr>
              <a:t>Datarecovery</a:t>
            </a:r>
            <a:endParaRPr dirty="0" lang="en-US"/>
          </a:p>
          <a:p>
            <a:endParaRPr dirty="0" lang="en-US"/>
          </a:p>
          <a:p>
            <a:r>
              <a:rPr dirty="0" lang="en-US">
                <a:hlinkClick r:id="rId7"/>
              </a:rPr>
              <a:t>Linux Disk Utilities</a:t>
            </a:r>
            <a:endParaRPr dirty="0" lang="en-US"/>
          </a:p>
          <a:p>
            <a:r>
              <a:rPr dirty="0" lang="en-US">
                <a:hlinkClick r:id="rId8"/>
              </a:rPr>
              <a:t>Disk Maintenance under Linux</a:t>
            </a:r>
            <a:endParaRPr dirty="0" lang="en-US"/>
          </a:p>
          <a:p>
            <a:endParaRPr dirty="0" lang="en-US"/>
          </a:p>
          <a:p>
            <a:r>
              <a:rPr dirty="0" lang="en-US">
                <a:hlinkClick r:id="rId9"/>
              </a:rPr>
              <a:t>Beginner’s Guide to Linux Disk Utilities</a:t>
            </a:r>
            <a:endParaRPr dirty="0" lang="en-US"/>
          </a:p>
          <a:p>
            <a:endParaRPr dirty="0" lang="en-US"/>
          </a:p>
          <a:p>
            <a:r>
              <a:rPr dirty="0" lang="en-US">
                <a:hlinkClick r:id="rId9"/>
              </a:rPr>
              <a:t>Linux Partition </a:t>
            </a:r>
            <a:r>
              <a:rPr dirty="0" err="1" lang="en-US">
                <a:hlinkClick r:id="rId9"/>
              </a:rPr>
              <a:t>HowTo</a:t>
            </a:r>
            <a:endParaRPr dirty="0" lang="en-US"/>
          </a:p>
          <a:p>
            <a:endParaRPr dirty="0" lang="en-US"/>
          </a:p>
          <a:p>
            <a:pPr lvl="1" marL="377190"/>
            <a:endParaRPr dirty="0"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Device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Most, but not all, of the devices are represented by files in the /dev directory</a:t>
            </a:r>
          </a:p>
          <a:p>
            <a:pPr lvl="1"/>
            <a:endParaRPr dirty="0" lang="en-US"/>
          </a:p>
          <a:p>
            <a:r>
              <a:rPr dirty="0" lang="en-US"/>
              <a:t>Device files are the way the kernel provides access to devices for applications and services</a:t>
            </a:r>
          </a:p>
          <a:p>
            <a:pPr lvl="1"/>
            <a:endParaRPr dirty="0" lang="en-US"/>
          </a:p>
          <a:p>
            <a:r>
              <a:rPr dirty="0" lang="en-US"/>
              <a:t>The /dev directory is populated by a kernel service. When a device is detected, a representation of that device (a device file) is created in the /dev directory</a:t>
            </a:r>
          </a:p>
          <a:p>
            <a:endParaRPr dirty="0" lang="en-US"/>
          </a:p>
          <a:p>
            <a:r>
              <a:rPr dirty="0" lang="en-US">
                <a:hlinkClick r:id="rId2"/>
              </a:rPr>
              <a:t>15 min video</a:t>
            </a:r>
          </a:p>
          <a:p>
            <a:endParaRPr dirty="0"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Two Types of Device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269" y="743011"/>
            <a:ext cx="8839200" cy="2685989"/>
          </a:xfrm>
        </p:spPr>
        <p:txBody>
          <a:bodyPr>
            <a:normAutofit/>
          </a:bodyPr>
          <a:lstStyle/>
          <a:p>
            <a:r>
              <a:rPr dirty="0" lang="en-US"/>
              <a:t>Character special files or Character devices</a:t>
            </a:r>
          </a:p>
          <a:p>
            <a:pPr lvl="1"/>
            <a:r>
              <a:rPr dirty="0" lang="en-US"/>
              <a:t>Talks to devices in a character by character (1 byte at a time) way</a:t>
            </a:r>
          </a:p>
          <a:p>
            <a:pPr lvl="1"/>
            <a:r>
              <a:rPr dirty="0" lang="en-US"/>
              <a:t>Examples: mouse, keyboard, terminal, serial modem, etc.</a:t>
            </a:r>
          </a:p>
          <a:p>
            <a:pPr lvl="1"/>
            <a:r>
              <a:rPr dirty="0" lang="en-US"/>
              <a:t>Devices that have “c” in front of it</a:t>
            </a:r>
          </a:p>
          <a:p>
            <a:pPr lvl="1"/>
            <a:endParaRPr dirty="0" lang="en-US"/>
          </a:p>
          <a:p>
            <a:r>
              <a:rPr dirty="0" lang="en-US"/>
              <a:t>Block special files or block devices</a:t>
            </a:r>
          </a:p>
          <a:p>
            <a:pPr lvl="1"/>
            <a:r>
              <a:rPr dirty="0" lang="en-US"/>
              <a:t>This category covers hard disks, tape drives, CD and DVD drives, and even floppy drives.</a:t>
            </a:r>
          </a:p>
          <a:p>
            <a:pPr lvl="1"/>
            <a:r>
              <a:rPr dirty="0" lang="en-US"/>
              <a:t>Devices that have “b” in front of it</a:t>
            </a:r>
          </a:p>
        </p:txBody>
      </p:sp>
      <p:pic>
        <p:nvPicPr>
          <p:cNvPr descr="A picture containing text, calculator, scoreboard  Description automatically generated" id="5" name="Picture 4">
            <a:extLst>
              <a:ext uri="{FF2B5EF4-FFF2-40B4-BE49-F238E27FC236}">
                <a16:creationId xmlns:a16="http://schemas.microsoft.com/office/drawing/2014/main" id="{F5EBC081-5DCC-440F-B63B-42B66AF5A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69" y="3722432"/>
            <a:ext cx="8839200" cy="22488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Disk Partitions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839200" cy="2521715"/>
          </a:xfrm>
        </p:spPr>
        <p:txBody>
          <a:bodyPr>
            <a:normAutofit fontScale="85000" lnSpcReduction="20000"/>
          </a:bodyPr>
          <a:lstStyle/>
          <a:p>
            <a:r>
              <a:rPr dirty="0" lang="en-US"/>
              <a:t>A partition is a logical storage unit on a disk. A physical disk can be divided into multiple logical units as if there were multiple disks.</a:t>
            </a:r>
          </a:p>
          <a:p>
            <a:pPr lvl="1"/>
            <a:endParaRPr dirty="0" lang="en-US"/>
          </a:p>
          <a:p>
            <a:r>
              <a:rPr dirty="0" lang="en-US"/>
              <a:t>At least one partition is required</a:t>
            </a:r>
          </a:p>
          <a:p>
            <a:pPr lvl="1"/>
            <a:endParaRPr dirty="0" lang="en-US"/>
          </a:p>
          <a:p>
            <a:r>
              <a:rPr dirty="0" lang="en-US"/>
              <a:t>Disk partitioning is an operation of dividing a physical disk into multiple virtual disks</a:t>
            </a:r>
          </a:p>
          <a:p>
            <a:endParaRPr dirty="0" lang="en-US"/>
          </a:p>
          <a:p>
            <a:endParaRPr dirty="0" lang="en-US"/>
          </a:p>
        </p:txBody>
      </p:sp>
      <p:pic>
        <p:nvPicPr>
          <p:cNvPr descr="A picture containing calendar  Description automatically generated" id="5" name="Picture 4">
            <a:extLst>
              <a:ext uri="{FF2B5EF4-FFF2-40B4-BE49-F238E27FC236}">
                <a16:creationId xmlns:a16="http://schemas.microsoft.com/office/drawing/2014/main" id="{19BC6939-075E-4A9A-AAE0-8D3F15F5E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72" y="3657600"/>
            <a:ext cx="870284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title="Heading"/>
          <p:cNvSpPr>
            <a:spLocks noGrp="1"/>
          </p:cNvSpPr>
          <p:nvPr>
            <p:ph type="title"/>
          </p:nvPr>
        </p:nvSpPr>
        <p:spPr>
          <a:xfrm>
            <a:off x="457200" y="76200"/>
            <a:ext cx="9144000" cy="685800"/>
          </a:xfrm>
        </p:spPr>
        <p:txBody>
          <a:bodyPr>
            <a:normAutofit/>
          </a:bodyPr>
          <a:lstStyle/>
          <a:p>
            <a:r>
              <a:rPr dirty="0" lang="en-US"/>
              <a:t>Partitions Types</a:t>
            </a:r>
          </a:p>
        </p:txBody>
      </p:sp>
      <p:pic>
        <p:nvPicPr>
          <p:cNvPr descr="Only 4 physical (primary) partions allowed on a single disk.  One and only one of the available physical partitions is marked as an extended particiion, which then functions as a container for up to 15 additional logical partitions. " id="8" name="Picture 7" title="Partitions Typ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" y="1219200"/>
            <a:ext cx="8968740" cy="51130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Disk Device and Partition Naming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377190" lvl="1" marL="377190">
              <a:buClr>
                <a:schemeClr val="hlink"/>
              </a:buClr>
              <a:buSzPct val="110000"/>
              <a:buBlip>
                <a:blip r:embed="rId2"/>
              </a:buBlip>
            </a:pPr>
            <a:r>
              <a:rPr dirty="0" lang="en-US"/>
              <a:t>All types of hard disks (ATA, Serial ATA, SCSI) are represented by device files whose names start with "</a:t>
            </a:r>
            <a:r>
              <a:rPr dirty="0" err="1" lang="en-US"/>
              <a:t>sd</a:t>
            </a:r>
            <a:r>
              <a:rPr dirty="0" lang="en-US"/>
              <a:t>" (SCSI disk), as all these different types of drives are accessed as if they were SCSI drives.</a:t>
            </a:r>
          </a:p>
          <a:p>
            <a:pPr lvl="1"/>
            <a:r>
              <a:rPr dirty="0" lang="en-US"/>
              <a:t>On older systems, IDE disk files starts with "</a:t>
            </a:r>
            <a:r>
              <a:rPr dirty="0" err="1" lang="en-US"/>
              <a:t>hd</a:t>
            </a:r>
            <a:r>
              <a:rPr dirty="0" lang="en-US"/>
              <a:t>"</a:t>
            </a:r>
          </a:p>
        </p:txBody>
      </p:sp>
      <p:pic>
        <p:nvPicPr>
          <p:cNvPr descr="Illustration of showing disk device and partition." id="4" name="Picture 3" title="show disk device and parti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82" y="2971800"/>
            <a:ext cx="8839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ow the results of parted /dev/sda print" id="8" name="Picture 7" title="Partition Edito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82" y="3733800"/>
            <a:ext cx="8528685" cy="2694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Check Partition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94496"/>
            <a:ext cx="8839200" cy="3139321"/>
          </a:xfrm>
        </p:spPr>
        <p:txBody>
          <a:bodyPr/>
          <a:lstStyle/>
          <a:p>
            <a:r>
              <a:rPr dirty="0" lang="en-US"/>
              <a:t>"</a:t>
            </a:r>
            <a:r>
              <a:rPr dirty="0" err="1" lang="en-US"/>
              <a:t>fdisk</a:t>
            </a:r>
            <a:r>
              <a:rPr dirty="0" lang="en-US"/>
              <a:t> -l"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/>
              <a:t>"parted" (Partition Editor) provides more understandable format</a:t>
            </a:r>
          </a:p>
        </p:txBody>
      </p:sp>
      <p:pic>
        <p:nvPicPr>
          <p:cNvPr descr="showing the result of fdisk -l" id="7" name="Picture 6" title="Fdisk-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3550" y="686837"/>
            <a:ext cx="7010400" cy="2179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Check Storage Space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76194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Use "</a:t>
            </a:r>
            <a:r>
              <a:rPr dirty="0" err="1" lang="en-US"/>
              <a:t>df</a:t>
            </a:r>
            <a:r>
              <a:rPr dirty="0" lang="en-US"/>
              <a:t>" (disk free) command to check disk usage</a:t>
            </a:r>
          </a:p>
          <a:p>
            <a:pPr lvl="1"/>
            <a:r>
              <a:rPr dirty="0" lang="en-US"/>
              <a:t>The -h option give more readable format of size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/>
              <a:t>Use "du" (disk usage) to check file and directory sizes</a:t>
            </a:r>
          </a:p>
        </p:txBody>
      </p:sp>
      <p:pic>
        <p:nvPicPr>
          <p:cNvPr descr="execution results of df -h" id="1031" name="Picture 7" title="df command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47800" y="1782319"/>
            <a:ext cx="7739944" cy="2484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Partition Management Tools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Command line</a:t>
            </a:r>
          </a:p>
          <a:p>
            <a:pPr lvl="1"/>
            <a:r>
              <a:rPr dirty="0" err="1" lang="en-US"/>
              <a:t>fdisk</a:t>
            </a:r>
            <a:endParaRPr dirty="0" lang="en-US"/>
          </a:p>
          <a:p>
            <a:pPr lvl="1"/>
            <a:r>
              <a:rPr dirty="0" err="1" lang="en-US"/>
              <a:t>cfdisk</a:t>
            </a:r>
            <a:endParaRPr dirty="0" lang="en-US"/>
          </a:p>
          <a:p>
            <a:pPr lvl="1"/>
            <a:r>
              <a:rPr dirty="0" lang="en-US"/>
              <a:t>parted</a:t>
            </a:r>
          </a:p>
          <a:p>
            <a:pPr lvl="1"/>
            <a:endParaRPr dirty="0" lang="en-US"/>
          </a:p>
          <a:p>
            <a:r>
              <a:rPr dirty="0" lang="en-US"/>
              <a:t>GUI</a:t>
            </a:r>
          </a:p>
          <a:p>
            <a:pPr lvl="1"/>
            <a:r>
              <a:rPr dirty="0" lang="en-US"/>
              <a:t>Disk Utility (palimpsest)</a:t>
            </a:r>
          </a:p>
          <a:p>
            <a:pPr lvl="2"/>
            <a:r>
              <a:rPr dirty="0" lang="en-US"/>
              <a:t>Menu </a:t>
            </a:r>
            <a:r>
              <a:rPr dirty="0" lang="en-US">
                <a:sym charset="2" pitchFamily="2" typeface="Wingdings"/>
              </a:rPr>
              <a:t> System  Administration</a:t>
            </a:r>
            <a:endParaRPr dirty="0" lang="en-US"/>
          </a:p>
          <a:p>
            <a:pPr lvl="1"/>
            <a:r>
              <a:rPr dirty="0" lang="en-US">
                <a:hlinkClick r:id="rId3"/>
              </a:rPr>
              <a:t>PyGTK Storage Device Manager (</a:t>
            </a:r>
            <a:r>
              <a:rPr dirty="0" err="1" lang="en-US">
                <a:hlinkClick r:id="rId3"/>
              </a:rPr>
              <a:t>pysdm</a:t>
            </a:r>
            <a:r>
              <a:rPr dirty="0" lang="en-US">
                <a:hlinkClick r:id="rId3"/>
              </a:rPr>
              <a:t>)</a:t>
            </a:r>
            <a:endParaRPr dirty="0" lang="en-US"/>
          </a:p>
          <a:p>
            <a:pPr lvl="1"/>
            <a:r>
              <a:rPr dirty="0" lang="en-US">
                <a:hlinkClick r:id="rId4"/>
              </a:rPr>
              <a:t>Gnome partition editor (</a:t>
            </a:r>
            <a:r>
              <a:rPr dirty="0" err="1" lang="en-US">
                <a:hlinkClick r:id="rId4"/>
              </a:rPr>
              <a:t>GParted</a:t>
            </a:r>
            <a:r>
              <a:rPr dirty="0" lang="en-US">
                <a:hlinkClick r:id="rId4"/>
              </a:rPr>
              <a:t>)</a:t>
            </a:r>
            <a:endParaRPr dirty="0" lang="en-US"/>
          </a:p>
          <a:p>
            <a:pPr lvl="1"/>
            <a:r>
              <a:rPr dirty="0" lang="en-US"/>
              <a:t>Disk usage analyzer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827</Words>
  <Application>Microsoft Office PowerPoint</Application>
  <PresentationFormat>Custom</PresentationFormat>
  <Paragraphs>150</Paragraphs>
  <Slides>19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Times New Roman</vt:lpstr>
      <vt:lpstr>Wingdings</vt:lpstr>
      <vt:lpstr>Office Theme</vt:lpstr>
      <vt:lpstr>Custom Design</vt:lpstr>
      <vt:lpstr>CYBR 4423 Unix/Linux Administration</vt:lpstr>
      <vt:lpstr>Device Management</vt:lpstr>
      <vt:lpstr>Two Types of Device Files</vt:lpstr>
      <vt:lpstr>Disk Partitions</vt:lpstr>
      <vt:lpstr>Partitions Types</vt:lpstr>
      <vt:lpstr>Disk Device and Partition Naming</vt:lpstr>
      <vt:lpstr>Check Partition Information</vt:lpstr>
      <vt:lpstr>Check Storage Space</vt:lpstr>
      <vt:lpstr>Partition Management Tools</vt:lpstr>
      <vt:lpstr>fdisk</vt:lpstr>
      <vt:lpstr>cfdisk</vt:lpstr>
      <vt:lpstr>Errors</vt:lpstr>
      <vt:lpstr>Steps to Add a Storage Device/Partition</vt:lpstr>
      <vt:lpstr>Make File System (Formatting)</vt:lpstr>
      <vt:lpstr>Mounting</vt:lpstr>
      <vt:lpstr>parted</vt:lpstr>
      <vt:lpstr>Automatic Mounting</vt:lpstr>
      <vt:lpstr>Summary</vt:lpstr>
      <vt:lpstr>Good Readings and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2019-06-20T13:37:09Z</dcterms:created>
  <dc:creator>bbrown</dc:creator>
  <cp:lastModifiedBy>Darin Morrow</cp:lastModifiedBy>
  <dcterms:modified xsi:type="dcterms:W3CDTF">2025-06-15T19:32:23Z</dcterms:modified>
  <cp:revision>13</cp:revision>
  <dc:title>Microsoft PowerPoint - 4823_01_overview.pptx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pid="5" fmtid="{D5CDD505-2E9C-101B-9397-08002B2CF9AE}" name="data-panorama-remediation-history">
    <vt:lpwstr>[{"isReadingOrderVerified":"true","pageNumber":0,"geomIndex":-1,"issueTypeId":"ReadingOrderIssue:PPTX","dismiss":false,"pageNumbers":[7],"coordinatesList":[[10.0,10.0,2.0,2.0]]},{"isReadingOrderVerified":"true","pageNumber":0,"geomIndex":-1,"issueTypeId":"ReadingOrderIssue:PPTX","dismiss":false,"pageNumbers":[14],"coordinatesList":[[10.0,10.0,2.0,2.0]]},{"isReadingOrderVerified":"true","pageNumber":0,"geomIndex":-1,"issueTypeId":"ReadingOrderIssue:PPTX","dismiss":false,"pageNumbers":[15],"coordinatesList":[[10.0,10.0,2.0,2.0]]}]</vt:lpwstr>
  </property>
  <property pid="6" fmtid="{D5CDD505-2E9C-101B-9397-08002B2CF9AE}" name="ReadingOrderVerifiedPages">
    <vt:lpwstr>7,14,15</vt:lpwstr>
  </property>
</Properties>
</file>